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19"/>
  </p:notesMasterIdLst>
  <p:handoutMasterIdLst>
    <p:handoutMasterId r:id="rId20"/>
  </p:handoutMasterIdLst>
  <p:sldIdLst>
    <p:sldId id="256" r:id="rId3"/>
    <p:sldId id="323"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Lst>
  <p:sldSz cx="9144000" cy="6858000" type="screen4x3"/>
  <p:notesSz cx="9220200" cy="6946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2188" userDrawn="1">
          <p15:clr>
            <a:srgbClr val="A4A3A4"/>
          </p15:clr>
        </p15:guide>
        <p15:guide id="2" pos="29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rn" initials="w" lastIdx="1" clrIdx="0"/>
  <p:cmAuthor id="2" name="Tamara" initials="tmk" lastIdx="1" clrIdx="1">
    <p:extLst/>
  </p:cmAuthor>
  <p:cmAuthor id="3" name="James McHale" initials="JDM" lastIdx="2" clrIdx="2">
    <p:extLst>
      <p:ext uri="{19B8F6BF-5375-455C-9EA6-DF929625EA0E}">
        <p15:presenceInfo xmlns:p15="http://schemas.microsoft.com/office/powerpoint/2012/main" userId="James McHa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73757" autoAdjust="0"/>
  </p:normalViewPr>
  <p:slideViewPr>
    <p:cSldViewPr snapToGrid="0" showGuides="1">
      <p:cViewPr varScale="1">
        <p:scale>
          <a:sx n="63" d="100"/>
          <a:sy n="63" d="100"/>
        </p:scale>
        <p:origin x="1666" y="6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2188"/>
        <p:guide pos="29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8605520" y="6598351"/>
            <a:ext cx="614680" cy="348550"/>
          </a:xfrm>
          <a:prstGeom prst="rect">
            <a:avLst/>
          </a:prstGeom>
        </p:spPr>
        <p:txBody>
          <a:bodyPr vert="horz" lIns="92379" tIns="46190" rIns="92379" bIns="46190" rtlCol="0" anchor="ctr"/>
          <a:lstStyle>
            <a:lvl1pPr algn="r">
              <a:defRPr sz="12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744543" y="78269"/>
            <a:ext cx="7702098" cy="348551"/>
          </a:xfrm>
          <a:prstGeom prst="rect">
            <a:avLst/>
          </a:prstGeom>
        </p:spPr>
        <p:txBody>
          <a:bodyPr vert="horz" lIns="0" tIns="92379" rIns="0" bIns="92379" rtlCol="0"/>
          <a:lstStyle>
            <a:lvl1pPr algn="l">
              <a:defRPr sz="1200"/>
            </a:lvl1pPr>
          </a:lstStyle>
          <a:p>
            <a:endParaRPr lang="en-US" dirty="0">
              <a:latin typeface="Arial"/>
              <a:cs typeface="Arial"/>
            </a:endParaRPr>
          </a:p>
        </p:txBody>
      </p:sp>
      <p:cxnSp>
        <p:nvCxnSpPr>
          <p:cNvPr id="10" name="Straight Connector 9"/>
          <p:cNvCxnSpPr/>
          <p:nvPr/>
        </p:nvCxnSpPr>
        <p:spPr>
          <a:xfrm>
            <a:off x="744546"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45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046413" y="868363"/>
            <a:ext cx="3127375" cy="2344737"/>
          </a:xfrm>
          <a:prstGeom prst="rect">
            <a:avLst/>
          </a:prstGeom>
          <a:noFill/>
          <a:ln w="12700">
            <a:solidFill>
              <a:prstClr val="black"/>
            </a:solidFill>
          </a:ln>
        </p:spPr>
        <p:txBody>
          <a:bodyPr vert="horz" lIns="92379" tIns="46190" rIns="92379" bIns="46190" rtlCol="0" anchor="ctr"/>
          <a:lstStyle/>
          <a:p>
            <a:endParaRPr lang="en-US"/>
          </a:p>
        </p:txBody>
      </p:sp>
      <p:sp>
        <p:nvSpPr>
          <p:cNvPr id="5" name="Notes Placeholder 4"/>
          <p:cNvSpPr>
            <a:spLocks noGrp="1"/>
          </p:cNvSpPr>
          <p:nvPr>
            <p:ph type="body" sz="quarter" idx="3"/>
          </p:nvPr>
        </p:nvSpPr>
        <p:spPr>
          <a:xfrm>
            <a:off x="922020" y="3343196"/>
            <a:ext cx="7376160" cy="2735342"/>
          </a:xfrm>
          <a:prstGeom prst="rect">
            <a:avLst/>
          </a:prstGeom>
        </p:spPr>
        <p:txBody>
          <a:bodyPr vert="horz" lIns="92379" tIns="46190" rIns="92379" bIns="4619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8606221" y="6598351"/>
            <a:ext cx="614680" cy="348550"/>
          </a:xfrm>
          <a:prstGeom prst="rect">
            <a:avLst/>
          </a:prstGeom>
        </p:spPr>
        <p:txBody>
          <a:bodyPr vert="horz" lIns="92379" tIns="46190" rIns="92379" bIns="46190" rtlCol="0" anchor="ctr"/>
          <a:lstStyle>
            <a:lvl1pPr algn="l">
              <a:defRPr sz="1200" b="1"/>
            </a:lvl1pPr>
          </a:lstStyle>
          <a:p>
            <a:fld id="{30F18498-1159-498D-8DC7-E1A69C582DF5}" type="slidenum">
              <a:rPr lang="en-US" smtClean="0"/>
              <a:pPr/>
              <a:t>‹#›</a:t>
            </a:fld>
            <a:endParaRPr lang="en-US" dirty="0"/>
          </a:p>
        </p:txBody>
      </p:sp>
      <p:cxnSp>
        <p:nvCxnSpPr>
          <p:cNvPr id="13" name="Straight Connector 12"/>
          <p:cNvCxnSpPr/>
          <p:nvPr/>
        </p:nvCxnSpPr>
        <p:spPr>
          <a:xfrm>
            <a:off x="744546"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717126" y="73378"/>
            <a:ext cx="6330050" cy="348551"/>
          </a:xfrm>
          <a:prstGeom prst="rect">
            <a:avLst/>
          </a:prstGeom>
        </p:spPr>
        <p:txBody>
          <a:bodyPr vert="horz" lIns="0" tIns="92379" rIns="0" bIns="92379" rtlCol="0"/>
          <a:lstStyle>
            <a:lvl1pPr algn="l">
              <a:defRPr sz="12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45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3179763" y="433388"/>
            <a:ext cx="2014537" cy="1509712"/>
          </a:xfrm>
          <a:ln/>
        </p:spPr>
      </p:sp>
    </p:spTree>
    <p:extLst>
      <p:ext uri="{BB962C8B-B14F-4D97-AF65-F5344CB8AC3E}">
        <p14:creationId xmlns:p14="http://schemas.microsoft.com/office/powerpoint/2010/main" val="59510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xfrm>
            <a:off x="3179763" y="433388"/>
            <a:ext cx="2014537" cy="1509712"/>
          </a:xfrm>
          <a:ln/>
        </p:spPr>
      </p:sp>
    </p:spTree>
    <p:extLst>
      <p:ext uri="{BB962C8B-B14F-4D97-AF65-F5344CB8AC3E}">
        <p14:creationId xmlns:p14="http://schemas.microsoft.com/office/powerpoint/2010/main" val="2875483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xfrm>
            <a:off x="3179763" y="433388"/>
            <a:ext cx="2014537" cy="1509712"/>
          </a:xfrm>
          <a:ln/>
        </p:spPr>
      </p:sp>
    </p:spTree>
    <p:extLst>
      <p:ext uri="{BB962C8B-B14F-4D97-AF65-F5344CB8AC3E}">
        <p14:creationId xmlns:p14="http://schemas.microsoft.com/office/powerpoint/2010/main" val="18457218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xfrm>
            <a:off x="3179763" y="433388"/>
            <a:ext cx="2014537" cy="1509712"/>
          </a:xfrm>
          <a:ln/>
        </p:spPr>
      </p:sp>
    </p:spTree>
    <p:extLst>
      <p:ext uri="{BB962C8B-B14F-4D97-AF65-F5344CB8AC3E}">
        <p14:creationId xmlns:p14="http://schemas.microsoft.com/office/powerpoint/2010/main" val="1247073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xfrm>
            <a:off x="3179763" y="433388"/>
            <a:ext cx="2014537" cy="1509712"/>
          </a:xfrm>
          <a:ln/>
        </p:spPr>
      </p:sp>
    </p:spTree>
    <p:extLst>
      <p:ext uri="{BB962C8B-B14F-4D97-AF65-F5344CB8AC3E}">
        <p14:creationId xmlns:p14="http://schemas.microsoft.com/office/powerpoint/2010/main" val="1691754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79763" y="433388"/>
            <a:ext cx="2014537" cy="1509712"/>
          </a:xfrm>
        </p:spPr>
      </p:sp>
      <p:sp>
        <p:nvSpPr>
          <p:cNvPr id="3" name="Notes Placeholder 2"/>
          <p:cNvSpPr>
            <a:spLocks noGrp="1"/>
          </p:cNvSpPr>
          <p:nvPr>
            <p:ph type="body" idx="1"/>
          </p:nvPr>
        </p:nvSpPr>
        <p:spPr/>
        <p:txBody>
          <a:bodyPr/>
          <a:lstStyle/>
          <a:p>
            <a:r>
              <a:rPr lang="en-US" sz="1300" b="1" dirty="0">
                <a:latin typeface="Arial" charset="0"/>
                <a:cs typeface="Arial" charset="0"/>
              </a:rPr>
              <a:t>Problem</a:t>
            </a:r>
            <a:r>
              <a:rPr lang="en-US" sz="1300" dirty="0">
                <a:latin typeface="Arial" charset="0"/>
                <a:cs typeface="Arial" charset="0"/>
              </a:rPr>
              <a:t>: “I’m still finding a lot of defects (or still spending a lot of time finding defects) in test.”</a:t>
            </a:r>
          </a:p>
          <a:p>
            <a:r>
              <a:rPr lang="en-US" sz="1300" dirty="0">
                <a:latin typeface="Arial" charset="0"/>
                <a:cs typeface="Arial" charset="0"/>
              </a:rPr>
              <a:t>Or… “Although I’ve removed a lot of the bias, my estimates still aren’t very precise; that is, they have a very wide variation.”</a:t>
            </a:r>
          </a:p>
          <a:p>
            <a:r>
              <a:rPr lang="en-US" sz="1300" b="1" dirty="0">
                <a:latin typeface="Arial" charset="0"/>
                <a:cs typeface="Arial" charset="0"/>
              </a:rPr>
              <a:t>Solution</a:t>
            </a:r>
            <a:r>
              <a:rPr lang="en-US" sz="1300" dirty="0">
                <a:latin typeface="Arial" charset="0"/>
                <a:cs typeface="Arial" charset="0"/>
              </a:rPr>
              <a:t>:  Analyze your own defect data to determine three to five SPECIFIC defects that happen often and/or take a long time to find and fix, and conduct a personal ‘quick-check’ (review) of your own code before you begin testing in earnest.  </a:t>
            </a:r>
          </a:p>
          <a:p>
            <a:r>
              <a:rPr lang="en-US" sz="1300" b="1" dirty="0">
                <a:latin typeface="Arial" charset="0"/>
                <a:cs typeface="Arial" charset="0"/>
              </a:rPr>
              <a:t>Exercise</a:t>
            </a:r>
            <a:r>
              <a:rPr lang="en-US" sz="1300" dirty="0">
                <a:latin typeface="Arial" charset="0"/>
                <a:cs typeface="Arial" charset="0"/>
              </a:rPr>
              <a:t>:  Sort your defect data according to several criteria, at a minimum:  type, time to find &amp; fix, phase removed, phase injected.  Create a list of specific defects to look for during your quick-check.</a:t>
            </a:r>
          </a:p>
          <a:p>
            <a:r>
              <a:rPr lang="en-US" sz="1300" b="1" dirty="0">
                <a:latin typeface="Arial" charset="0"/>
                <a:cs typeface="Arial" charset="0"/>
              </a:rPr>
              <a:t>Personal assessment questions</a:t>
            </a:r>
            <a:r>
              <a:rPr lang="en-US" sz="1300" dirty="0">
                <a:latin typeface="Arial" charset="0"/>
                <a:cs typeface="Arial" charset="0"/>
              </a:rPr>
              <a:t>:  What percentage of defects do I find before testing begins?  Is there any pattern to the defects that are found in testing or in a particular type of testing?  (i.e., design defects, “hard” defects, requirements defects, etc.)</a:t>
            </a:r>
          </a:p>
          <a:p>
            <a:r>
              <a:rPr lang="en-US" sz="1300" b="1" dirty="0">
                <a:latin typeface="Arial" charset="0"/>
                <a:cs typeface="Arial" charset="0"/>
              </a:rPr>
              <a:t>Group assessment questions</a:t>
            </a:r>
            <a:r>
              <a:rPr lang="en-US" sz="1300" dirty="0">
                <a:latin typeface="Arial" charset="0"/>
                <a:cs typeface="Arial" charset="0"/>
              </a:rPr>
              <a:t>: How are defects distributed across the varying integration and test phases?  Is there any relationship to the number and kinds of defects found in test and in the field?</a:t>
            </a:r>
          </a:p>
        </p:txBody>
      </p:sp>
    </p:spTree>
    <p:extLst>
      <p:ext uri="{BB962C8B-B14F-4D97-AF65-F5344CB8AC3E}">
        <p14:creationId xmlns:p14="http://schemas.microsoft.com/office/powerpoint/2010/main" val="3013431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xfrm>
            <a:off x="3179763" y="433388"/>
            <a:ext cx="2014537" cy="1509712"/>
          </a:xfrm>
          <a:ln/>
        </p:spPr>
      </p:sp>
    </p:spTree>
    <p:extLst>
      <p:ext uri="{BB962C8B-B14F-4D97-AF65-F5344CB8AC3E}">
        <p14:creationId xmlns:p14="http://schemas.microsoft.com/office/powerpoint/2010/main" val="2948751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3179763" y="433388"/>
            <a:ext cx="2014537" cy="1509712"/>
          </a:xfrm>
          <a:ln/>
        </p:spPr>
      </p:sp>
    </p:spTree>
    <p:extLst>
      <p:ext uri="{BB962C8B-B14F-4D97-AF65-F5344CB8AC3E}">
        <p14:creationId xmlns:p14="http://schemas.microsoft.com/office/powerpoint/2010/main" val="3815342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3179763" y="433388"/>
            <a:ext cx="2014537" cy="1509712"/>
          </a:xfrm>
          <a:ln/>
        </p:spPr>
      </p:sp>
      <p:sp>
        <p:nvSpPr>
          <p:cNvPr id="2" name="Notes Placeholder 1"/>
          <p:cNvSpPr>
            <a:spLocks noGrp="1"/>
          </p:cNvSpPr>
          <p:nvPr>
            <p:ph type="body" idx="1"/>
          </p:nvPr>
        </p:nvSpPr>
        <p:spPr/>
        <p:txBody>
          <a:bodyPr/>
          <a:lstStyle/>
          <a:p>
            <a:r>
              <a:rPr lang="en-US" dirty="0"/>
              <a:t>Go through these slides quickly. They are here primarily to avoid confusion about the definition and</a:t>
            </a:r>
            <a:r>
              <a:rPr lang="en-US" baseline="0" dirty="0"/>
              <a:t> purpose of a Personal Review.</a:t>
            </a:r>
            <a:endParaRPr lang="en-US" dirty="0"/>
          </a:p>
        </p:txBody>
      </p:sp>
    </p:spTree>
    <p:extLst>
      <p:ext uri="{BB962C8B-B14F-4D97-AF65-F5344CB8AC3E}">
        <p14:creationId xmlns:p14="http://schemas.microsoft.com/office/powerpoint/2010/main" val="571525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3179763" y="433388"/>
            <a:ext cx="2014537" cy="1509712"/>
          </a:xfrm>
          <a:ln/>
        </p:spPr>
      </p:sp>
    </p:spTree>
    <p:extLst>
      <p:ext uri="{BB962C8B-B14F-4D97-AF65-F5344CB8AC3E}">
        <p14:creationId xmlns:p14="http://schemas.microsoft.com/office/powerpoint/2010/main" val="940757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3179763" y="433388"/>
            <a:ext cx="2014537" cy="1509712"/>
          </a:xfrm>
          <a:ln/>
        </p:spPr>
      </p:sp>
    </p:spTree>
    <p:extLst>
      <p:ext uri="{BB962C8B-B14F-4D97-AF65-F5344CB8AC3E}">
        <p14:creationId xmlns:p14="http://schemas.microsoft.com/office/powerpoint/2010/main" val="2896668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xfrm>
            <a:off x="3179763" y="433388"/>
            <a:ext cx="2014537" cy="1509712"/>
          </a:xfrm>
          <a:ln/>
        </p:spPr>
      </p:sp>
    </p:spTree>
    <p:extLst>
      <p:ext uri="{BB962C8B-B14F-4D97-AF65-F5344CB8AC3E}">
        <p14:creationId xmlns:p14="http://schemas.microsoft.com/office/powerpoint/2010/main" val="3212795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xfrm>
            <a:off x="3179763" y="433388"/>
            <a:ext cx="2014537" cy="1509712"/>
          </a:xfrm>
          <a:ln/>
        </p:spPr>
      </p:sp>
    </p:spTree>
    <p:extLst>
      <p:ext uri="{BB962C8B-B14F-4D97-AF65-F5344CB8AC3E}">
        <p14:creationId xmlns:p14="http://schemas.microsoft.com/office/powerpoint/2010/main" val="33151880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721871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9058376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8672481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34067869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7882912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902534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8189326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7269684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7314572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883255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8663362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455073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9724417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3832684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1274485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Control Quality</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Control Quality</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082489031"/>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9: Control Quality, </a:t>
            </a:r>
            <a:br>
              <a:rPr lang="en-US" dirty="0"/>
            </a:br>
            <a:r>
              <a:rPr lang="en-US" dirty="0"/>
              <a:t>Review Your Code</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a:ln/>
        </p:spPr>
        <p:txBody>
          <a:bodyPr/>
          <a:lstStyle/>
          <a:p>
            <a:r>
              <a:rPr lang="en-US" altLang="en-US"/>
              <a:t>Why Do Reviews? - 2 </a:t>
            </a:r>
          </a:p>
        </p:txBody>
      </p:sp>
      <p:sp>
        <p:nvSpPr>
          <p:cNvPr id="19459" name="Rectangle 3"/>
          <p:cNvSpPr>
            <a:spLocks noGrp="1" noChangeArrowheads="1"/>
          </p:cNvSpPr>
          <p:nvPr>
            <p:ph type="body" idx="1"/>
          </p:nvPr>
        </p:nvSpPr>
        <p:spPr>
          <a:xfrm>
            <a:off x="401934" y="1245389"/>
            <a:ext cx="8320035" cy="5014243"/>
          </a:xfrm>
          <a:noFill/>
          <a:ln/>
        </p:spPr>
        <p:txBody>
          <a:bodyPr/>
          <a:lstStyle/>
          <a:p>
            <a:r>
              <a:rPr lang="en-US" altLang="en-US" dirty="0"/>
              <a:t>After unit test, defect removal becomes much more expensive.</a:t>
            </a:r>
          </a:p>
          <a:p>
            <a:pPr lvl="1"/>
            <a:r>
              <a:rPr lang="en-US" altLang="en-US" dirty="0"/>
              <a:t>In integration and system test, it takes 10 to 20 programmer hours to find and fix each defect.</a:t>
            </a:r>
          </a:p>
          <a:p>
            <a:pPr lvl="1"/>
            <a:r>
              <a:rPr lang="en-US" altLang="en-US" dirty="0"/>
              <a:t>Reviews and inspections typically require less than one hour to find and fix each defect.</a:t>
            </a:r>
          </a:p>
          <a:p>
            <a:endParaRPr lang="en-US" altLang="en-US" dirty="0"/>
          </a:p>
          <a:p>
            <a:r>
              <a:rPr lang="en-US" altLang="en-US" dirty="0"/>
              <a:t>Some inspection data:</a:t>
            </a:r>
          </a:p>
          <a:p>
            <a:pPr lvl="1"/>
            <a:r>
              <a:rPr lang="en-US" altLang="en-US" dirty="0"/>
              <a:t>O’Neil: 80–90% yield at 25 minutes/defect</a:t>
            </a:r>
          </a:p>
          <a:p>
            <a:pPr lvl="1"/>
            <a:r>
              <a:rPr lang="en-US" altLang="en-US" dirty="0"/>
              <a:t>Philips: 15 minutes/defect versus 8 hours in test</a:t>
            </a:r>
          </a:p>
        </p:txBody>
      </p:sp>
    </p:spTree>
    <p:extLst>
      <p:ext uri="{BB962C8B-B14F-4D97-AF65-F5344CB8AC3E}">
        <p14:creationId xmlns:p14="http://schemas.microsoft.com/office/powerpoint/2010/main" val="110277465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noFill/>
          <a:ln/>
        </p:spPr>
        <p:txBody>
          <a:bodyPr/>
          <a:lstStyle/>
          <a:p>
            <a:r>
              <a:rPr lang="en-US" altLang="en-US"/>
              <a:t>Why Do Reviews? - 3 </a:t>
            </a:r>
          </a:p>
        </p:txBody>
      </p:sp>
      <p:sp>
        <p:nvSpPr>
          <p:cNvPr id="21507" name="Rectangle 3"/>
          <p:cNvSpPr>
            <a:spLocks noGrp="1" noChangeArrowheads="1"/>
          </p:cNvSpPr>
          <p:nvPr>
            <p:ph type="body" idx="1"/>
          </p:nvPr>
        </p:nvSpPr>
        <p:spPr>
          <a:xfrm>
            <a:off x="401934" y="1235763"/>
            <a:ext cx="8320035" cy="5014243"/>
          </a:xfrm>
          <a:noFill/>
          <a:ln/>
        </p:spPr>
        <p:txBody>
          <a:bodyPr/>
          <a:lstStyle/>
          <a:p>
            <a:r>
              <a:rPr lang="en-US" altLang="en-US" dirty="0"/>
              <a:t>The defects should be eliminated as early as possible for the following reasons:</a:t>
            </a:r>
          </a:p>
          <a:p>
            <a:pPr lvl="1"/>
            <a:r>
              <a:rPr lang="en-US" altLang="en-US" dirty="0"/>
              <a:t>Every review, inspection, compile, and test finds only a fraction of the defects.</a:t>
            </a:r>
          </a:p>
          <a:p>
            <a:pPr lvl="1"/>
            <a:r>
              <a:rPr lang="en-US" altLang="en-US" dirty="0"/>
              <a:t>Thus, the cleaner the code entering a phase, the cleaner it will be on exit.</a:t>
            </a:r>
          </a:p>
          <a:p>
            <a:endParaRPr lang="en-US" altLang="en-US" dirty="0"/>
          </a:p>
          <a:p>
            <a:r>
              <a:rPr lang="en-US" altLang="en-US" dirty="0"/>
              <a:t>Early defect removal saves time and money.</a:t>
            </a:r>
          </a:p>
          <a:p>
            <a:pPr lvl="1"/>
            <a:r>
              <a:rPr lang="en-US" altLang="en-US" dirty="0"/>
              <a:t>Defects cost more to find and fix later in the development process.</a:t>
            </a:r>
          </a:p>
          <a:p>
            <a:pPr lvl="1"/>
            <a:r>
              <a:rPr lang="en-US" altLang="en-US" dirty="0"/>
              <a:t>Defects cost much more to find and fix after development completion.</a:t>
            </a:r>
          </a:p>
        </p:txBody>
      </p:sp>
    </p:spTree>
    <p:extLst>
      <p:ext uri="{BB962C8B-B14F-4D97-AF65-F5344CB8AC3E}">
        <p14:creationId xmlns:p14="http://schemas.microsoft.com/office/powerpoint/2010/main" val="67504970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a:ln/>
        </p:spPr>
        <p:txBody>
          <a:bodyPr/>
          <a:lstStyle/>
          <a:p>
            <a:r>
              <a:rPr lang="en-US" altLang="en-US" dirty="0"/>
              <a:t>Why Reviews Are Efficient - 1</a:t>
            </a:r>
          </a:p>
        </p:txBody>
      </p:sp>
      <p:sp>
        <p:nvSpPr>
          <p:cNvPr id="23555" name="Rectangle 3"/>
          <p:cNvSpPr>
            <a:spLocks noGrp="1" noChangeArrowheads="1"/>
          </p:cNvSpPr>
          <p:nvPr>
            <p:ph type="body" idx="1"/>
          </p:nvPr>
        </p:nvSpPr>
        <p:spPr>
          <a:xfrm>
            <a:off x="401934" y="1235763"/>
            <a:ext cx="8320035" cy="5014243"/>
          </a:xfrm>
          <a:noFill/>
          <a:ln/>
        </p:spPr>
        <p:txBody>
          <a:bodyPr/>
          <a:lstStyle/>
          <a:p>
            <a:r>
              <a:rPr lang="en-US" altLang="en-US" dirty="0"/>
              <a:t>In testing,</a:t>
            </a:r>
          </a:p>
          <a:p>
            <a:pPr lvl="1"/>
            <a:r>
              <a:rPr lang="en-US" altLang="en-US" dirty="0"/>
              <a:t>you start with a problem</a:t>
            </a:r>
          </a:p>
          <a:p>
            <a:pPr lvl="1"/>
            <a:r>
              <a:rPr lang="en-US" altLang="en-US" dirty="0"/>
              <a:t>then you must find the defect</a:t>
            </a:r>
          </a:p>
          <a:p>
            <a:pPr lvl="1"/>
            <a:r>
              <a:rPr lang="en-US" altLang="en-US" dirty="0"/>
              <a:t>next, you devise a fix</a:t>
            </a:r>
          </a:p>
          <a:p>
            <a:pPr lvl="1"/>
            <a:r>
              <a:rPr lang="en-US" altLang="en-US" dirty="0"/>
              <a:t>finally, you implement and test the fix</a:t>
            </a:r>
          </a:p>
          <a:p>
            <a:endParaRPr lang="en-US" altLang="en-US" dirty="0"/>
          </a:p>
          <a:p>
            <a:r>
              <a:rPr lang="en-US" altLang="en-US" dirty="0"/>
              <a:t>With reviews and inspections,</a:t>
            </a:r>
          </a:p>
          <a:p>
            <a:pPr lvl="1"/>
            <a:r>
              <a:rPr lang="en-US" altLang="en-US" dirty="0"/>
              <a:t>you see the defect</a:t>
            </a:r>
          </a:p>
          <a:p>
            <a:pPr lvl="1"/>
            <a:r>
              <a:rPr lang="en-US" altLang="en-US" dirty="0"/>
              <a:t>then you devise a fix</a:t>
            </a:r>
          </a:p>
          <a:p>
            <a:pPr lvl="1"/>
            <a:r>
              <a:rPr lang="en-US" altLang="en-US" dirty="0"/>
              <a:t>finally, you implement and review the fix</a:t>
            </a:r>
          </a:p>
        </p:txBody>
      </p:sp>
    </p:spTree>
    <p:extLst>
      <p:ext uri="{BB962C8B-B14F-4D97-AF65-F5344CB8AC3E}">
        <p14:creationId xmlns:p14="http://schemas.microsoft.com/office/powerpoint/2010/main" val="213356051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noFill/>
          <a:ln/>
        </p:spPr>
        <p:txBody>
          <a:bodyPr/>
          <a:lstStyle/>
          <a:p>
            <a:r>
              <a:rPr lang="en-US" altLang="en-US" dirty="0"/>
              <a:t>Why Reviews Are Efficient - 2</a:t>
            </a:r>
          </a:p>
        </p:txBody>
      </p:sp>
      <p:sp>
        <p:nvSpPr>
          <p:cNvPr id="25603" name="Rectangle 3"/>
          <p:cNvSpPr>
            <a:spLocks noGrp="1" noChangeArrowheads="1"/>
          </p:cNvSpPr>
          <p:nvPr>
            <p:ph type="body" idx="1"/>
          </p:nvPr>
        </p:nvSpPr>
        <p:spPr>
          <a:xfrm>
            <a:off x="401934" y="1245387"/>
            <a:ext cx="8320035" cy="5014243"/>
          </a:xfrm>
          <a:noFill/>
          <a:ln/>
        </p:spPr>
        <p:txBody>
          <a:bodyPr/>
          <a:lstStyle/>
          <a:p>
            <a:r>
              <a:rPr lang="en-US" altLang="en-US" dirty="0"/>
              <a:t>In testing, if the system produces an unusual result, then you must </a:t>
            </a:r>
          </a:p>
          <a:p>
            <a:pPr lvl="1"/>
            <a:r>
              <a:rPr lang="en-US" altLang="en-US" dirty="0"/>
              <a:t>detect that it was unusual</a:t>
            </a:r>
          </a:p>
          <a:p>
            <a:pPr lvl="1"/>
            <a:r>
              <a:rPr lang="en-US" altLang="en-US" dirty="0"/>
              <a:t>figure out what the test program was doing </a:t>
            </a:r>
          </a:p>
          <a:p>
            <a:pPr lvl="1"/>
            <a:r>
              <a:rPr lang="en-US" altLang="en-US" dirty="0"/>
              <a:t>find where it was in your program</a:t>
            </a:r>
          </a:p>
          <a:p>
            <a:pPr lvl="1"/>
            <a:r>
              <a:rPr lang="en-US" altLang="en-US" dirty="0"/>
              <a:t>figure out what defect could cause such behavior</a:t>
            </a:r>
          </a:p>
          <a:p>
            <a:endParaRPr lang="en-US" altLang="en-US" dirty="0"/>
          </a:p>
          <a:p>
            <a:r>
              <a:rPr lang="en-US" altLang="en-US" dirty="0"/>
              <a:t>You are searching for the unplanned and unexpected.</a:t>
            </a:r>
          </a:p>
          <a:p>
            <a:endParaRPr lang="en-US" altLang="en-US" dirty="0"/>
          </a:p>
          <a:p>
            <a:r>
              <a:rPr lang="en-US" altLang="en-US" dirty="0"/>
              <a:t>This can take a lot of time.</a:t>
            </a:r>
          </a:p>
        </p:txBody>
      </p:sp>
    </p:spTree>
    <p:extLst>
      <p:ext uri="{BB962C8B-B14F-4D97-AF65-F5344CB8AC3E}">
        <p14:creationId xmlns:p14="http://schemas.microsoft.com/office/powerpoint/2010/main" val="76687444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noFill/>
          <a:ln/>
        </p:spPr>
        <p:txBody>
          <a:bodyPr/>
          <a:lstStyle/>
          <a:p>
            <a:r>
              <a:rPr lang="en-US" altLang="en-US" dirty="0"/>
              <a:t>Why Reviews Are Efficient - 3</a:t>
            </a:r>
          </a:p>
        </p:txBody>
      </p:sp>
      <p:sp>
        <p:nvSpPr>
          <p:cNvPr id="27651" name="Rectangle 3"/>
          <p:cNvSpPr>
            <a:spLocks noGrp="1" noChangeArrowheads="1"/>
          </p:cNvSpPr>
          <p:nvPr>
            <p:ph type="body" idx="1"/>
          </p:nvPr>
        </p:nvSpPr>
        <p:spPr>
          <a:xfrm>
            <a:off x="401934" y="1235763"/>
            <a:ext cx="8320035" cy="5014243"/>
          </a:xfrm>
          <a:noFill/>
          <a:ln/>
        </p:spPr>
        <p:txBody>
          <a:bodyPr/>
          <a:lstStyle/>
          <a:p>
            <a:r>
              <a:rPr lang="en-US" altLang="en-US" dirty="0"/>
              <a:t>With reviews and inspections, </a:t>
            </a:r>
          </a:p>
          <a:p>
            <a:pPr lvl="1"/>
            <a:r>
              <a:rPr lang="en-US" altLang="en-US" dirty="0"/>
              <a:t>you follow your own logic</a:t>
            </a:r>
          </a:p>
          <a:p>
            <a:pPr lvl="1"/>
            <a:r>
              <a:rPr lang="en-US" altLang="en-US" dirty="0"/>
              <a:t>when you find a defect, you know exactly where you are</a:t>
            </a:r>
          </a:p>
          <a:p>
            <a:pPr lvl="1"/>
            <a:r>
              <a:rPr lang="en-US" altLang="en-US" dirty="0"/>
              <a:t>you know what the program should do and did not do </a:t>
            </a:r>
          </a:p>
          <a:p>
            <a:pPr lvl="1"/>
            <a:r>
              <a:rPr lang="en-US" altLang="en-US" dirty="0"/>
              <a:t>you thus know why this is a defect</a:t>
            </a:r>
          </a:p>
          <a:p>
            <a:pPr lvl="1"/>
            <a:r>
              <a:rPr lang="en-US" altLang="en-US" dirty="0"/>
              <a:t>you are therefore in a better position to devise a complete and effective fix</a:t>
            </a:r>
          </a:p>
        </p:txBody>
      </p:sp>
    </p:spTree>
    <p:extLst>
      <p:ext uri="{BB962C8B-B14F-4D97-AF65-F5344CB8AC3E}">
        <p14:creationId xmlns:p14="http://schemas.microsoft.com/office/powerpoint/2010/main" val="428866854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noFill/>
          <a:ln/>
        </p:spPr>
        <p:txBody>
          <a:bodyPr/>
          <a:lstStyle/>
          <a:p>
            <a:r>
              <a:rPr lang="en-US" altLang="en-US"/>
              <a:t>The PSP Review Strategy</a:t>
            </a:r>
          </a:p>
        </p:txBody>
      </p:sp>
      <p:sp>
        <p:nvSpPr>
          <p:cNvPr id="29699" name="Rectangle 3"/>
          <p:cNvSpPr>
            <a:spLocks noGrp="1" noChangeArrowheads="1"/>
          </p:cNvSpPr>
          <p:nvPr>
            <p:ph type="body" idx="1"/>
          </p:nvPr>
        </p:nvSpPr>
        <p:spPr>
          <a:xfrm>
            <a:off x="401934" y="1235762"/>
            <a:ext cx="8320035" cy="5014243"/>
          </a:xfrm>
          <a:noFill/>
          <a:ln/>
        </p:spPr>
        <p:txBody>
          <a:bodyPr/>
          <a:lstStyle/>
          <a:p>
            <a:r>
              <a:rPr lang="en-US" altLang="en-US" dirty="0"/>
              <a:t>The PSP objective is to produce the highest possible program quality at every step of development.</a:t>
            </a:r>
          </a:p>
          <a:p>
            <a:endParaRPr lang="en-US" altLang="en-US" dirty="0"/>
          </a:p>
          <a:p>
            <a:r>
              <a:rPr lang="en-US" altLang="en-US" dirty="0"/>
              <a:t>The review strategy to achieve this is to</a:t>
            </a:r>
          </a:p>
          <a:p>
            <a:pPr lvl="1"/>
            <a:r>
              <a:rPr lang="en-US" altLang="en-US" dirty="0"/>
              <a:t>gather data on your reviews</a:t>
            </a:r>
          </a:p>
          <a:p>
            <a:pPr lvl="1"/>
            <a:r>
              <a:rPr lang="en-US" altLang="en-US" dirty="0"/>
              <a:t>study these data</a:t>
            </a:r>
          </a:p>
          <a:p>
            <a:pPr lvl="1"/>
            <a:r>
              <a:rPr lang="en-US" altLang="en-US" dirty="0"/>
              <a:t>decide what works best for you</a:t>
            </a:r>
          </a:p>
          <a:p>
            <a:pPr lvl="1"/>
            <a:r>
              <a:rPr lang="en-US" altLang="en-US" dirty="0"/>
              <a:t>adjust your process accordingly</a:t>
            </a:r>
          </a:p>
          <a:p>
            <a:endParaRPr lang="en-US" altLang="en-US" dirty="0"/>
          </a:p>
          <a:p>
            <a:r>
              <a:rPr lang="en-US" altLang="en-US" dirty="0"/>
              <a:t>This is continuous learning using data from your own work.</a:t>
            </a:r>
          </a:p>
        </p:txBody>
      </p:sp>
    </p:spTree>
    <p:extLst>
      <p:ext uri="{BB962C8B-B14F-4D97-AF65-F5344CB8AC3E}">
        <p14:creationId xmlns:p14="http://schemas.microsoft.com/office/powerpoint/2010/main" val="69330568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noFill/>
          <a:ln/>
        </p:spPr>
        <p:txBody>
          <a:bodyPr/>
          <a:lstStyle/>
          <a:p>
            <a:r>
              <a:rPr lang="en-US" altLang="en-US" dirty="0"/>
              <a:t>Workshop: Identify Common Defects</a:t>
            </a:r>
          </a:p>
        </p:txBody>
      </p:sp>
      <p:sp>
        <p:nvSpPr>
          <p:cNvPr id="76803" name="Rectangle 3"/>
          <p:cNvSpPr>
            <a:spLocks noGrp="1" noChangeArrowheads="1"/>
          </p:cNvSpPr>
          <p:nvPr>
            <p:ph type="body" idx="1"/>
          </p:nvPr>
        </p:nvSpPr>
        <p:spPr>
          <a:xfrm>
            <a:off x="401934" y="1235763"/>
            <a:ext cx="8320035" cy="5014243"/>
          </a:xfrm>
          <a:noFill/>
          <a:ln/>
        </p:spPr>
        <p:txBody>
          <a:bodyPr/>
          <a:lstStyle/>
          <a:p>
            <a:r>
              <a:rPr lang="en-US" altLang="en-US" dirty="0"/>
              <a:t>This workshop is for you to:</a:t>
            </a:r>
          </a:p>
          <a:p>
            <a:pPr marL="342900" indent="-342900">
              <a:spcBef>
                <a:spcPts val="0"/>
              </a:spcBef>
              <a:buFont typeface="Arial" panose="020B0604020202020204" pitchFamily="34" charset="0"/>
              <a:buChar char="•"/>
            </a:pPr>
            <a:r>
              <a:rPr lang="en-US" altLang="en-US" dirty="0"/>
              <a:t>analyze your own defects </a:t>
            </a:r>
          </a:p>
          <a:p>
            <a:pPr marL="342900" indent="-342900">
              <a:spcBef>
                <a:spcPts val="0"/>
              </a:spcBef>
              <a:buFont typeface="Arial" panose="020B0604020202020204" pitchFamily="34" charset="0"/>
              <a:buChar char="•"/>
            </a:pPr>
            <a:r>
              <a:rPr lang="en-US" altLang="en-US" dirty="0"/>
              <a:t>identify the top defects for removal by review</a:t>
            </a:r>
          </a:p>
          <a:p>
            <a:r>
              <a:rPr lang="en-US" altLang="en-US" dirty="0"/>
              <a:t>The Defect Log in the Dashboard (or whatever tool you are using to capture defects) is your primary data source.  Focus on defects found AFTER coding.</a:t>
            </a:r>
          </a:p>
          <a:p>
            <a:r>
              <a:rPr lang="en-US" altLang="en-US" dirty="0"/>
              <a:t>Target defects by doing a Pareto analysis, either by frequency (how often they occur) or by removal cost (how long does it take).</a:t>
            </a:r>
          </a:p>
          <a:p>
            <a:r>
              <a:rPr lang="en-US" altLang="en-US" dirty="0"/>
              <a:t>Suggestion:  Try both analyses and pick the top 1-to-3 from each analysis.</a:t>
            </a:r>
          </a:p>
          <a:p>
            <a:r>
              <a:rPr lang="en-US" altLang="en-US" dirty="0"/>
              <a:t>The goal is to have a list of 3-to-5 defects that you will check ALL of your added and modified code for BEFORE the first real test.</a:t>
            </a:r>
          </a:p>
        </p:txBody>
      </p:sp>
    </p:spTree>
    <p:extLst>
      <p:ext uri="{BB962C8B-B14F-4D97-AF65-F5344CB8AC3E}">
        <p14:creationId xmlns:p14="http://schemas.microsoft.com/office/powerpoint/2010/main" val="66311052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228987"/>
            <a:ext cx="8340969" cy="878059"/>
          </a:xfrm>
        </p:spPr>
        <p:txBody>
          <a:bodyPr>
            <a:normAutofit/>
          </a:bodyPr>
          <a:lstStyle/>
          <a:p>
            <a:r>
              <a:rPr lang="en-US" dirty="0"/>
              <a:t>Problem: </a:t>
            </a:r>
            <a:r>
              <a:rPr lang="en-US" sz="3150" dirty="0">
                <a:latin typeface="Arial" charset="0"/>
                <a:cs typeface="Arial" charset="0"/>
              </a:rPr>
              <a:t>I’m still finding a lot of defects in test</a:t>
            </a:r>
            <a:endParaRPr lang="en-US" dirty="0"/>
          </a:p>
        </p:txBody>
      </p:sp>
      <p:sp>
        <p:nvSpPr>
          <p:cNvPr id="3" name="Content Placeholder 2"/>
          <p:cNvSpPr>
            <a:spLocks noGrp="1"/>
          </p:cNvSpPr>
          <p:nvPr>
            <p:ph idx="1"/>
          </p:nvPr>
        </p:nvSpPr>
        <p:spPr>
          <a:xfrm>
            <a:off x="401934" y="1255012"/>
            <a:ext cx="8320035" cy="5014243"/>
          </a:xfrm>
        </p:spPr>
        <p:txBody>
          <a:bodyPr>
            <a:normAutofit/>
          </a:bodyPr>
          <a:lstStyle/>
          <a:p>
            <a:r>
              <a:rPr lang="en-US" dirty="0"/>
              <a:t>You have probably noticed either</a:t>
            </a:r>
          </a:p>
          <a:p>
            <a:pPr marL="684213" lvl="1" indent="-342900"/>
            <a:r>
              <a:rPr lang="en-US" dirty="0"/>
              <a:t>that you still spent a lot of time or find a lot of defects (or both) in test</a:t>
            </a:r>
          </a:p>
          <a:p>
            <a:pPr marL="684213" lvl="1" indent="-342900"/>
            <a:r>
              <a:rPr lang="en-US" dirty="0"/>
              <a:t>that although you may have removed the bias in your estimates, they still aren’t very precise; that is, your estimates have a wide variation</a:t>
            </a:r>
          </a:p>
          <a:p>
            <a:pPr marL="684213" lvl="1" indent="-342900"/>
            <a:r>
              <a:rPr lang="en-US" dirty="0"/>
              <a:t>or both</a:t>
            </a:r>
          </a:p>
          <a:p>
            <a:pPr marL="684213" lvl="1" indent="-342900"/>
            <a:endParaRPr lang="en-US" dirty="0"/>
          </a:p>
          <a:p>
            <a:pPr marL="342900" indent="-342900"/>
            <a:endParaRPr lang="en-US" dirty="0"/>
          </a:p>
          <a:p>
            <a:endParaRPr lang="en-US" dirty="0"/>
          </a:p>
        </p:txBody>
      </p:sp>
    </p:spTree>
    <p:extLst>
      <p:ext uri="{BB962C8B-B14F-4D97-AF65-F5344CB8AC3E}">
        <p14:creationId xmlns:p14="http://schemas.microsoft.com/office/powerpoint/2010/main" val="2877368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a:t>
            </a:r>
          </a:p>
        </p:txBody>
      </p:sp>
      <p:sp>
        <p:nvSpPr>
          <p:cNvPr id="3" name="Content Placeholder 2"/>
          <p:cNvSpPr>
            <a:spLocks noGrp="1"/>
          </p:cNvSpPr>
          <p:nvPr>
            <p:ph idx="1"/>
          </p:nvPr>
        </p:nvSpPr>
        <p:spPr>
          <a:xfrm>
            <a:off x="401934" y="1226137"/>
            <a:ext cx="8320035" cy="5014243"/>
          </a:xfrm>
        </p:spPr>
        <p:txBody>
          <a:bodyPr/>
          <a:lstStyle/>
          <a:p>
            <a:r>
              <a:rPr lang="en-US" dirty="0"/>
              <a:t>Find the defects before test.</a:t>
            </a:r>
          </a:p>
          <a:p>
            <a:pPr marL="338328" indent="-173736">
              <a:spcBef>
                <a:spcPts val="500"/>
              </a:spcBef>
              <a:buFont typeface="Arial" panose="020B0604020202020204" pitchFamily="34" charset="0"/>
              <a:buChar char="•"/>
            </a:pPr>
            <a:r>
              <a:rPr lang="en-US" dirty="0"/>
              <a:t>Analyze your own defect data.</a:t>
            </a:r>
          </a:p>
          <a:p>
            <a:pPr marL="338328" indent="-173736">
              <a:spcBef>
                <a:spcPts val="500"/>
              </a:spcBef>
              <a:buFont typeface="Arial" panose="020B0604020202020204" pitchFamily="34" charset="0"/>
              <a:buChar char="•"/>
            </a:pPr>
            <a:r>
              <a:rPr lang="en-US" dirty="0"/>
              <a:t>Determine three to five </a:t>
            </a:r>
            <a:r>
              <a:rPr lang="en-US" b="1" dirty="0"/>
              <a:t>specific</a:t>
            </a:r>
            <a:r>
              <a:rPr lang="en-US" dirty="0"/>
              <a:t> defects that </a:t>
            </a:r>
          </a:p>
          <a:p>
            <a:pPr marL="630936" lvl="1" indent="-173736">
              <a:buFont typeface="Arial" panose="020B0604020202020204" pitchFamily="34" charset="0"/>
              <a:buChar char="-"/>
            </a:pPr>
            <a:r>
              <a:rPr lang="en-US" dirty="0"/>
              <a:t>happen often and/or </a:t>
            </a:r>
          </a:p>
          <a:p>
            <a:pPr marL="630936" lvl="1" indent="-173736">
              <a:buFont typeface="Arial" panose="020B0604020202020204" pitchFamily="34" charset="0"/>
              <a:buChar char="-"/>
            </a:pPr>
            <a:r>
              <a:rPr lang="en-US" dirty="0"/>
              <a:t>take a long time to find and fix</a:t>
            </a:r>
          </a:p>
          <a:p>
            <a:pPr marL="338328" indent="-173736">
              <a:spcBef>
                <a:spcPts val="500"/>
              </a:spcBef>
              <a:buFont typeface="Arial" panose="020B0604020202020204" pitchFamily="34" charset="0"/>
              <a:buChar char="•"/>
            </a:pPr>
            <a:r>
              <a:rPr lang="en-US" dirty="0"/>
              <a:t>Review your own code for these key defects before you begin test.</a:t>
            </a:r>
          </a:p>
        </p:txBody>
      </p:sp>
    </p:spTree>
    <p:extLst>
      <p:ext uri="{BB962C8B-B14F-4D97-AF65-F5344CB8AC3E}">
        <p14:creationId xmlns:p14="http://schemas.microsoft.com/office/powerpoint/2010/main" val="417121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a:ln/>
        </p:spPr>
        <p:txBody>
          <a:bodyPr/>
          <a:lstStyle/>
          <a:p>
            <a:r>
              <a:rPr lang="en-US" altLang="en-US" dirty="0"/>
              <a:t>What Are Reviews?</a:t>
            </a:r>
          </a:p>
        </p:txBody>
      </p:sp>
      <p:sp>
        <p:nvSpPr>
          <p:cNvPr id="7171" name="Rectangle 3"/>
          <p:cNvSpPr>
            <a:spLocks noGrp="1" noChangeArrowheads="1"/>
          </p:cNvSpPr>
          <p:nvPr>
            <p:ph type="body" idx="1"/>
          </p:nvPr>
        </p:nvSpPr>
        <p:spPr>
          <a:xfrm>
            <a:off x="401934" y="1235763"/>
            <a:ext cx="8320035" cy="5014243"/>
          </a:xfrm>
          <a:noFill/>
          <a:ln/>
        </p:spPr>
        <p:txBody>
          <a:bodyPr/>
          <a:lstStyle/>
          <a:p>
            <a:r>
              <a:rPr lang="en-US" altLang="en-US" dirty="0"/>
              <a:t>A review is a way to personally examine your own work.</a:t>
            </a:r>
          </a:p>
          <a:p>
            <a:endParaRPr lang="en-US" altLang="en-US" dirty="0"/>
          </a:p>
          <a:p>
            <a:r>
              <a:rPr lang="en-US" altLang="en-US" dirty="0"/>
              <a:t>It is one of a family of methods:</a:t>
            </a:r>
          </a:p>
          <a:p>
            <a:pPr lvl="1"/>
            <a:r>
              <a:rPr lang="en-US" altLang="en-US" dirty="0"/>
              <a:t>inspections</a:t>
            </a:r>
          </a:p>
          <a:p>
            <a:pPr lvl="1"/>
            <a:r>
              <a:rPr lang="en-US" altLang="en-US" dirty="0"/>
              <a:t>walkthroughs</a:t>
            </a:r>
          </a:p>
          <a:p>
            <a:pPr lvl="1"/>
            <a:r>
              <a:rPr lang="en-US" altLang="en-US" dirty="0"/>
              <a:t>reviews</a:t>
            </a:r>
          </a:p>
          <a:p>
            <a:endParaRPr lang="en-US" altLang="en-US" dirty="0"/>
          </a:p>
          <a:p>
            <a:r>
              <a:rPr lang="en-US" altLang="en-US" dirty="0"/>
              <a:t>They all have the objective of finding and fixing product defects early in the development process.</a:t>
            </a:r>
          </a:p>
        </p:txBody>
      </p:sp>
    </p:spTree>
    <p:extLst>
      <p:ext uri="{BB962C8B-B14F-4D97-AF65-F5344CB8AC3E}">
        <p14:creationId xmlns:p14="http://schemas.microsoft.com/office/powerpoint/2010/main" val="63380080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noFill/>
          <a:ln/>
        </p:spPr>
        <p:txBody>
          <a:bodyPr/>
          <a:lstStyle/>
          <a:p>
            <a:r>
              <a:rPr lang="en-US" altLang="en-US"/>
              <a:t>Inspections</a:t>
            </a:r>
          </a:p>
        </p:txBody>
      </p:sp>
      <p:sp>
        <p:nvSpPr>
          <p:cNvPr id="9219" name="Rectangle 3"/>
          <p:cNvSpPr>
            <a:spLocks noGrp="1" noChangeArrowheads="1"/>
          </p:cNvSpPr>
          <p:nvPr>
            <p:ph type="body" idx="1"/>
          </p:nvPr>
        </p:nvSpPr>
        <p:spPr>
          <a:xfrm>
            <a:off x="401934" y="1235764"/>
            <a:ext cx="8320035" cy="5014243"/>
          </a:xfrm>
          <a:noFill/>
          <a:ln/>
        </p:spPr>
        <p:txBody>
          <a:bodyPr/>
          <a:lstStyle/>
          <a:p>
            <a:r>
              <a:rPr lang="en-US" altLang="en-US" dirty="0"/>
              <a:t>Inspections were introduced by Fagan at IBM in 1976.</a:t>
            </a:r>
          </a:p>
          <a:p>
            <a:endParaRPr lang="en-US" altLang="en-US" dirty="0"/>
          </a:p>
          <a:p>
            <a:r>
              <a:rPr lang="en-US" altLang="en-US" dirty="0"/>
              <a:t>Inspections follow a structured process:</a:t>
            </a:r>
          </a:p>
          <a:p>
            <a:pPr lvl="1"/>
            <a:r>
              <a:rPr lang="en-US" altLang="en-US" dirty="0"/>
              <a:t>Peers perform them.</a:t>
            </a:r>
          </a:p>
          <a:p>
            <a:pPr lvl="1"/>
            <a:r>
              <a:rPr lang="en-US" altLang="en-US" dirty="0"/>
              <a:t>Managers do not attend.</a:t>
            </a:r>
          </a:p>
          <a:p>
            <a:pPr lvl="1"/>
            <a:r>
              <a:rPr lang="en-US" altLang="en-US" dirty="0"/>
              <a:t>Each participant has a defined role.</a:t>
            </a:r>
          </a:p>
          <a:p>
            <a:pPr lvl="1"/>
            <a:r>
              <a:rPr lang="en-US" altLang="en-US" dirty="0"/>
              <a:t>Preparation is required.</a:t>
            </a:r>
          </a:p>
          <a:p>
            <a:pPr lvl="1"/>
            <a:r>
              <a:rPr lang="en-US" altLang="en-US" dirty="0"/>
              <a:t>The objective is to find problems.</a:t>
            </a:r>
          </a:p>
          <a:p>
            <a:r>
              <a:rPr lang="en-US" altLang="en-US" dirty="0"/>
              <a:t>   </a:t>
            </a:r>
          </a:p>
          <a:p>
            <a:r>
              <a:rPr lang="en-US" altLang="en-US" dirty="0"/>
              <a:t>Inspections are useful for requirements, designs, code, test cases, plans, etc.</a:t>
            </a:r>
          </a:p>
        </p:txBody>
      </p:sp>
    </p:spTree>
    <p:extLst>
      <p:ext uri="{BB962C8B-B14F-4D97-AF65-F5344CB8AC3E}">
        <p14:creationId xmlns:p14="http://schemas.microsoft.com/office/powerpoint/2010/main" val="258545339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noFill/>
          <a:ln/>
        </p:spPr>
        <p:txBody>
          <a:bodyPr/>
          <a:lstStyle/>
          <a:p>
            <a:r>
              <a:rPr lang="en-US" altLang="en-US" dirty="0"/>
              <a:t>Walkthroughs</a:t>
            </a:r>
          </a:p>
        </p:txBody>
      </p:sp>
      <p:sp>
        <p:nvSpPr>
          <p:cNvPr id="11267" name="Rectangle 3"/>
          <p:cNvSpPr>
            <a:spLocks noGrp="1" noChangeArrowheads="1"/>
          </p:cNvSpPr>
          <p:nvPr>
            <p:ph type="body" idx="1"/>
          </p:nvPr>
        </p:nvSpPr>
        <p:spPr>
          <a:xfrm>
            <a:off x="401934" y="1235762"/>
            <a:ext cx="8320035" cy="5014243"/>
          </a:xfrm>
          <a:noFill/>
          <a:ln/>
        </p:spPr>
        <p:txBody>
          <a:bodyPr/>
          <a:lstStyle/>
          <a:p>
            <a:r>
              <a:rPr lang="en-US" altLang="en-US" dirty="0"/>
              <a:t>Walkthroughs typically follow a meeting format:</a:t>
            </a:r>
          </a:p>
          <a:p>
            <a:pPr lvl="1"/>
            <a:r>
              <a:rPr lang="en-US" altLang="en-US" dirty="0"/>
              <a:t>Developer leads the audience through the product.</a:t>
            </a:r>
          </a:p>
          <a:p>
            <a:pPr lvl="1"/>
            <a:r>
              <a:rPr lang="en-US" altLang="en-US" dirty="0"/>
              <a:t>Audience may include peers, managers, or other interested parties.</a:t>
            </a:r>
          </a:p>
          <a:p>
            <a:pPr lvl="1"/>
            <a:r>
              <a:rPr lang="en-US" altLang="en-US" dirty="0"/>
              <a:t>Objective is to communicate or obtain approval.</a:t>
            </a:r>
          </a:p>
          <a:p>
            <a:pPr lvl="1"/>
            <a:r>
              <a:rPr lang="en-US" altLang="en-US" dirty="0"/>
              <a:t>No preparation is required.</a:t>
            </a:r>
          </a:p>
          <a:p>
            <a:endParaRPr lang="en-US" altLang="en-US" dirty="0"/>
          </a:p>
          <a:p>
            <a:r>
              <a:rPr lang="en-US" altLang="en-US" dirty="0"/>
              <a:t>Walkthroughs are most useful for requirements and system design issues.</a:t>
            </a:r>
          </a:p>
        </p:txBody>
      </p:sp>
    </p:spTree>
    <p:extLst>
      <p:ext uri="{BB962C8B-B14F-4D97-AF65-F5344CB8AC3E}">
        <p14:creationId xmlns:p14="http://schemas.microsoft.com/office/powerpoint/2010/main" val="98177975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a:ln/>
        </p:spPr>
        <p:txBody>
          <a:bodyPr/>
          <a:lstStyle/>
          <a:p>
            <a:r>
              <a:rPr lang="en-US" altLang="en-US"/>
              <a:t>Reviews</a:t>
            </a:r>
          </a:p>
        </p:txBody>
      </p:sp>
      <p:sp>
        <p:nvSpPr>
          <p:cNvPr id="13315" name="Rectangle 3"/>
          <p:cNvSpPr>
            <a:spLocks noGrp="1" noChangeArrowheads="1"/>
          </p:cNvSpPr>
          <p:nvPr>
            <p:ph type="body" idx="1"/>
          </p:nvPr>
        </p:nvSpPr>
        <p:spPr>
          <a:xfrm>
            <a:off x="401934" y="1245385"/>
            <a:ext cx="8320035" cy="5014243"/>
          </a:xfrm>
          <a:noFill/>
          <a:ln/>
        </p:spPr>
        <p:txBody>
          <a:bodyPr/>
          <a:lstStyle/>
          <a:p>
            <a:r>
              <a:rPr lang="en-US" altLang="en-US" dirty="0"/>
              <a:t>In a personal review,</a:t>
            </a:r>
          </a:p>
          <a:p>
            <a:pPr lvl="1"/>
            <a:r>
              <a:rPr lang="en-US" altLang="en-US" dirty="0"/>
              <a:t>a professional privately reviews his or her product</a:t>
            </a:r>
          </a:p>
          <a:p>
            <a:pPr lvl="1"/>
            <a:r>
              <a:rPr lang="en-US" altLang="en-US" dirty="0"/>
              <a:t>the objective is to find defects before the first compile and test</a:t>
            </a:r>
          </a:p>
          <a:p>
            <a:endParaRPr lang="en-US" altLang="en-US" dirty="0"/>
          </a:p>
          <a:p>
            <a:r>
              <a:rPr lang="en-US" altLang="en-US" dirty="0"/>
              <a:t>Reviews are most effective when structured and measured.</a:t>
            </a:r>
          </a:p>
          <a:p>
            <a:endParaRPr lang="en-US" altLang="en-US" dirty="0"/>
          </a:p>
          <a:p>
            <a:r>
              <a:rPr lang="en-US" altLang="en-US" dirty="0"/>
              <a:t>Reviews can be used for requirements, designs, and code.</a:t>
            </a:r>
          </a:p>
        </p:txBody>
      </p:sp>
    </p:spTree>
    <p:extLst>
      <p:ext uri="{BB962C8B-B14F-4D97-AF65-F5344CB8AC3E}">
        <p14:creationId xmlns:p14="http://schemas.microsoft.com/office/powerpoint/2010/main" val="316902992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a:ln/>
        </p:spPr>
        <p:txBody>
          <a:bodyPr/>
          <a:lstStyle/>
          <a:p>
            <a:r>
              <a:rPr lang="en-US" altLang="en-US"/>
              <a:t>Why Do Reviews? - 1 </a:t>
            </a:r>
          </a:p>
        </p:txBody>
      </p:sp>
      <p:sp>
        <p:nvSpPr>
          <p:cNvPr id="15363" name="Rectangle 3"/>
          <p:cNvSpPr>
            <a:spLocks noGrp="1" noChangeArrowheads="1"/>
          </p:cNvSpPr>
          <p:nvPr>
            <p:ph type="body" idx="1"/>
          </p:nvPr>
        </p:nvSpPr>
        <p:spPr>
          <a:xfrm>
            <a:off x="401934" y="1235760"/>
            <a:ext cx="8320035" cy="5014243"/>
          </a:xfrm>
          <a:noFill/>
          <a:ln/>
        </p:spPr>
        <p:txBody>
          <a:bodyPr/>
          <a:lstStyle/>
          <a:p>
            <a:r>
              <a:rPr lang="en-US" altLang="en-US" dirty="0"/>
              <a:t>Data show that it is much more efficient to find defects in reviews than in testing.</a:t>
            </a:r>
          </a:p>
          <a:p>
            <a:pPr lvl="1"/>
            <a:r>
              <a:rPr lang="en-US" altLang="en-US" dirty="0"/>
              <a:t>In unit test, typically only about 2 to 4 defects are found per hour.</a:t>
            </a:r>
          </a:p>
          <a:p>
            <a:pPr lvl="1"/>
            <a:r>
              <a:rPr lang="en-US" altLang="en-US" dirty="0"/>
              <a:t>Code reviews typically find about 6 to 10 defects per hour.</a:t>
            </a:r>
          </a:p>
          <a:p>
            <a:pPr lvl="1"/>
            <a:r>
              <a:rPr lang="en-US" altLang="en-US" dirty="0"/>
              <a:t>Experienced reviewers can find 70% or more of the defects in a product.</a:t>
            </a:r>
          </a:p>
          <a:p>
            <a:pPr lvl="1"/>
            <a:r>
              <a:rPr lang="en-US" altLang="en-US" dirty="0"/>
              <a:t>Unit test rarely exceeds a 50% yield.</a:t>
            </a:r>
          </a:p>
          <a:p>
            <a:endParaRPr lang="en-US" altLang="en-US" dirty="0"/>
          </a:p>
          <a:p>
            <a:r>
              <a:rPr lang="en-US" altLang="en-US" dirty="0"/>
              <a:t>PSP data show that reviews find 2 to 5 times as many defects per hour as unit test. </a:t>
            </a:r>
          </a:p>
        </p:txBody>
      </p:sp>
    </p:spTree>
    <p:extLst>
      <p:ext uri="{BB962C8B-B14F-4D97-AF65-F5344CB8AC3E}">
        <p14:creationId xmlns:p14="http://schemas.microsoft.com/office/powerpoint/2010/main" val="2511972906"/>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230</TotalTime>
  <Words>1462</Words>
  <Application>Microsoft Office PowerPoint</Application>
  <PresentationFormat>On-screen Show (4:3)</PresentationFormat>
  <Paragraphs>135</Paragraphs>
  <Slides>16</Slides>
  <Notes>14</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16</vt:i4>
      </vt:variant>
    </vt:vector>
  </HeadingPairs>
  <TitlesOfParts>
    <vt:vector size="20" baseType="lpstr">
      <vt:lpstr>Arial</vt:lpstr>
      <vt:lpstr>Calibri</vt:lpstr>
      <vt:lpstr>SEI_Template</vt:lpstr>
      <vt:lpstr>1_SEI_template</vt:lpstr>
      <vt:lpstr>A Discipline for  Software Engineering</vt:lpstr>
      <vt:lpstr>Document Markings</vt:lpstr>
      <vt:lpstr>Problem: I’m still finding a lot of defects in test</vt:lpstr>
      <vt:lpstr>Solution</vt:lpstr>
      <vt:lpstr>What Are Reviews?</vt:lpstr>
      <vt:lpstr>Inspections</vt:lpstr>
      <vt:lpstr>Walkthroughs</vt:lpstr>
      <vt:lpstr>Reviews</vt:lpstr>
      <vt:lpstr>Why Do Reviews? - 1 </vt:lpstr>
      <vt:lpstr>Why Do Reviews? - 2 </vt:lpstr>
      <vt:lpstr>Why Do Reviews? - 3 </vt:lpstr>
      <vt:lpstr>Why Reviews Are Efficient - 1</vt:lpstr>
      <vt:lpstr>Why Reviews Are Efficient - 2</vt:lpstr>
      <vt:lpstr>Why Reviews Are Efficient - 3</vt:lpstr>
      <vt:lpstr>The PSP Review Strategy</vt:lpstr>
      <vt:lpstr>Workshop: Identify Common Defects</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21</cp:revision>
  <cp:lastPrinted>2019-03-07T17:50:05Z</cp:lastPrinted>
  <dcterms:created xsi:type="dcterms:W3CDTF">2018-11-07T20:50:28Z</dcterms:created>
  <dcterms:modified xsi:type="dcterms:W3CDTF">2020-04-22T20:51:24Z</dcterms:modified>
</cp:coreProperties>
</file>